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  <p:sldId id="257" r:id="rId35"/>
    <p:sldId id="258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Poppins" charset="1" panose="00000500000000000000"/>
      <p:regular r:id="rId16"/>
    </p:embeddedFont>
    <p:embeddedFont>
      <p:font typeface="Poppins Bold" charset="1" panose="00000800000000000000"/>
      <p:regular r:id="rId17"/>
    </p:embeddedFont>
    <p:embeddedFont>
      <p:font typeface="Poppins Italics" charset="1" panose="00000500000000000000"/>
      <p:regular r:id="rId18"/>
    </p:embeddedFont>
    <p:embeddedFont>
      <p:font typeface="Poppins Bold Italics" charset="1" panose="00000800000000000000"/>
      <p:regular r:id="rId19"/>
    </p:embeddedFont>
    <p:embeddedFont>
      <p:font typeface="Poppins Thin" charset="1" panose="00000300000000000000"/>
      <p:regular r:id="rId20"/>
    </p:embeddedFont>
    <p:embeddedFont>
      <p:font typeface="Poppins Thin Italics" charset="1" panose="00000300000000000000"/>
      <p:regular r:id="rId21"/>
    </p:embeddedFont>
    <p:embeddedFont>
      <p:font typeface="Poppins Extra-Light" charset="1" panose="00000300000000000000"/>
      <p:regular r:id="rId22"/>
    </p:embeddedFont>
    <p:embeddedFont>
      <p:font typeface="Poppins Extra-Light Italics" charset="1" panose="00000300000000000000"/>
      <p:regular r:id="rId23"/>
    </p:embeddedFont>
    <p:embeddedFont>
      <p:font typeface="Poppins Light" charset="1" panose="00000400000000000000"/>
      <p:regular r:id="rId24"/>
    </p:embeddedFont>
    <p:embeddedFont>
      <p:font typeface="Poppins Light Italics" charset="1" panose="00000400000000000000"/>
      <p:regular r:id="rId25"/>
    </p:embeddedFont>
    <p:embeddedFont>
      <p:font typeface="Poppins Medium" charset="1" panose="00000600000000000000"/>
      <p:regular r:id="rId26"/>
    </p:embeddedFont>
    <p:embeddedFont>
      <p:font typeface="Poppins Medium Italics" charset="1" panose="00000600000000000000"/>
      <p:regular r:id="rId27"/>
    </p:embeddedFont>
    <p:embeddedFont>
      <p:font typeface="Poppins Semi-Bold" charset="1" panose="00000700000000000000"/>
      <p:regular r:id="rId28"/>
    </p:embeddedFont>
    <p:embeddedFont>
      <p:font typeface="Poppins Semi-Bold Italics" charset="1" panose="00000700000000000000"/>
      <p:regular r:id="rId29"/>
    </p:embeddedFont>
    <p:embeddedFont>
      <p:font typeface="Poppins Ultra-Bold" charset="1" panose="00000900000000000000"/>
      <p:regular r:id="rId30"/>
    </p:embeddedFont>
    <p:embeddedFont>
      <p:font typeface="Poppins Ultra-Bold Italics" charset="1" panose="00000900000000000000"/>
      <p:regular r:id="rId31"/>
    </p:embeddedFont>
    <p:embeddedFont>
      <p:font typeface="Poppins Heavy" charset="1" panose="00000A00000000000000"/>
      <p:regular r:id="rId32"/>
    </p:embeddedFont>
    <p:embeddedFont>
      <p:font typeface="Poppins Heavy Italics" charset="1" panose="00000A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slides/slide2.xml" Type="http://schemas.openxmlformats.org/officeDocument/2006/relationships/slide"/><Relationship Id="rId36" Target="slides/slide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4.pn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B11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4532" y="4110920"/>
            <a:ext cx="17498935" cy="5836270"/>
          </a:xfrm>
          <a:custGeom>
            <a:avLst/>
            <a:gdLst/>
            <a:ahLst/>
            <a:cxnLst/>
            <a:rect r="r" b="b" t="t" l="l"/>
            <a:pathLst>
              <a:path h="5836270" w="17498935">
                <a:moveTo>
                  <a:pt x="0" y="0"/>
                </a:moveTo>
                <a:lnTo>
                  <a:pt x="17498936" y="0"/>
                </a:lnTo>
                <a:lnTo>
                  <a:pt x="17498936" y="5836270"/>
                </a:lnTo>
                <a:lnTo>
                  <a:pt x="0" y="5836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9971484">
            <a:off x="12143993" y="-1496848"/>
            <a:ext cx="5689282" cy="5970158"/>
            <a:chOff x="0" y="0"/>
            <a:chExt cx="7585710" cy="7960211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209797" y="0"/>
              <a:ext cx="7375913" cy="4337655"/>
            </a:xfrm>
            <a:custGeom>
              <a:avLst/>
              <a:gdLst/>
              <a:ahLst/>
              <a:cxnLst/>
              <a:rect r="r" b="b" t="t" l="l"/>
              <a:pathLst>
                <a:path h="4337655" w="7375913">
                  <a:moveTo>
                    <a:pt x="0" y="0"/>
                  </a:moveTo>
                  <a:lnTo>
                    <a:pt x="7375913" y="0"/>
                  </a:lnTo>
                  <a:lnTo>
                    <a:pt x="7375913" y="4337655"/>
                  </a:lnTo>
                  <a:lnTo>
                    <a:pt x="0" y="4337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-80520" r="-4966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0" y="4326241"/>
              <a:ext cx="7360957" cy="3633970"/>
            </a:xfrm>
            <a:custGeom>
              <a:avLst/>
              <a:gdLst/>
              <a:ahLst/>
              <a:cxnLst/>
              <a:rect r="r" b="b" t="t" l="l"/>
              <a:pathLst>
                <a:path h="3633970" w="7360957">
                  <a:moveTo>
                    <a:pt x="0" y="0"/>
                  </a:moveTo>
                  <a:lnTo>
                    <a:pt x="7360957" y="0"/>
                  </a:lnTo>
                  <a:lnTo>
                    <a:pt x="7360957" y="3633970"/>
                  </a:lnTo>
                  <a:lnTo>
                    <a:pt x="0" y="3633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6556" t="0" r="-2776" b="-12398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13582" y="774287"/>
            <a:ext cx="8628813" cy="1183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28"/>
              </a:lnSpc>
            </a:pPr>
            <a:r>
              <a:rPr lang="en-US" sz="8408">
                <a:solidFill>
                  <a:srgbClr val="FFFFFF"/>
                </a:solidFill>
                <a:latin typeface="Arimo Bold"/>
              </a:rPr>
              <a:t>SAVE THE DATE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686913" y="3322753"/>
            <a:ext cx="4601087" cy="633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62"/>
              </a:lnSpc>
              <a:spcBef>
                <a:spcPct val="0"/>
              </a:spcBef>
            </a:pPr>
            <a:r>
              <a:rPr lang="en-US" sz="3544">
                <a:solidFill>
                  <a:srgbClr val="FEFCF7"/>
                </a:solidFill>
                <a:latin typeface="Poppins"/>
              </a:rPr>
              <a:t> www.isra2024.org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81013" y="752077"/>
            <a:ext cx="7218014" cy="980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26"/>
              </a:lnSpc>
              <a:spcBef>
                <a:spcPct val="0"/>
              </a:spcBef>
            </a:pPr>
            <a:r>
              <a:rPr lang="en-US" sz="5376">
                <a:solidFill>
                  <a:srgbClr val="FEFCF7"/>
                </a:solidFill>
                <a:latin typeface="Poppins Bold Italics"/>
              </a:rPr>
              <a:t>2-5 December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13582" y="1958638"/>
            <a:ext cx="8730418" cy="1653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02"/>
              </a:lnSpc>
              <a:spcBef>
                <a:spcPct val="0"/>
              </a:spcBef>
            </a:pPr>
            <a:r>
              <a:rPr lang="en-US" sz="4644">
                <a:solidFill>
                  <a:srgbClr val="FEFCF7"/>
                </a:solidFill>
                <a:latin typeface="Poppins Italics"/>
              </a:rPr>
              <a:t>The international Symposium on Resistance Arteries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3937" y="2624764"/>
            <a:ext cx="6970905" cy="7255248"/>
            <a:chOff x="0" y="0"/>
            <a:chExt cx="812800" cy="8459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45954"/>
            </a:xfrm>
            <a:custGeom>
              <a:avLst/>
              <a:gdLst/>
              <a:ahLst/>
              <a:cxnLst/>
              <a:rect r="r" b="b" t="t" l="l"/>
              <a:pathLst>
                <a:path h="845954" w="812800">
                  <a:moveTo>
                    <a:pt x="92180" y="0"/>
                  </a:moveTo>
                  <a:lnTo>
                    <a:pt x="720620" y="0"/>
                  </a:lnTo>
                  <a:cubicBezTo>
                    <a:pt x="745068" y="0"/>
                    <a:pt x="768514" y="9712"/>
                    <a:pt x="785801" y="26999"/>
                  </a:cubicBezTo>
                  <a:cubicBezTo>
                    <a:pt x="803088" y="44286"/>
                    <a:pt x="812800" y="67732"/>
                    <a:pt x="812800" y="92180"/>
                  </a:cubicBezTo>
                  <a:lnTo>
                    <a:pt x="812800" y="753774"/>
                  </a:lnTo>
                  <a:cubicBezTo>
                    <a:pt x="812800" y="778222"/>
                    <a:pt x="803088" y="801668"/>
                    <a:pt x="785801" y="818955"/>
                  </a:cubicBezTo>
                  <a:cubicBezTo>
                    <a:pt x="768514" y="836242"/>
                    <a:pt x="745068" y="845954"/>
                    <a:pt x="720620" y="845954"/>
                  </a:cubicBezTo>
                  <a:lnTo>
                    <a:pt x="92180" y="845954"/>
                  </a:lnTo>
                  <a:cubicBezTo>
                    <a:pt x="67732" y="845954"/>
                    <a:pt x="44286" y="836242"/>
                    <a:pt x="26999" y="818955"/>
                  </a:cubicBezTo>
                  <a:cubicBezTo>
                    <a:pt x="9712" y="801668"/>
                    <a:pt x="0" y="778222"/>
                    <a:pt x="0" y="753774"/>
                  </a:cubicBezTo>
                  <a:lnTo>
                    <a:pt x="0" y="92180"/>
                  </a:lnTo>
                  <a:cubicBezTo>
                    <a:pt x="0" y="67732"/>
                    <a:pt x="9712" y="44286"/>
                    <a:pt x="26999" y="26999"/>
                  </a:cubicBezTo>
                  <a:cubicBezTo>
                    <a:pt x="44286" y="9712"/>
                    <a:pt x="67732" y="0"/>
                    <a:pt x="92180" y="0"/>
                  </a:cubicBezTo>
                  <a:close/>
                </a:path>
              </a:pathLst>
            </a:custGeom>
            <a:solidFill>
              <a:srgbClr val="9B1118">
                <a:alpha val="95686"/>
              </a:srgbClr>
            </a:solidFill>
            <a:ln w="57150" cap="rnd">
              <a:solidFill>
                <a:srgbClr val="9B1118">
                  <a:alpha val="95686"/>
                </a:srgbClr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84054"/>
            </a:xfrm>
            <a:prstGeom prst="rect">
              <a:avLst/>
            </a:prstGeom>
          </p:spPr>
          <p:txBody>
            <a:bodyPr anchor="ctr" rtlCol="false" tIns="40265" lIns="40265" bIns="40265" rIns="40265"/>
            <a:lstStyle/>
            <a:p>
              <a:pPr algn="ctr">
                <a:lnSpc>
                  <a:spcPts val="155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85984" y="0"/>
            <a:ext cx="384714" cy="10447921"/>
            <a:chOff x="0" y="0"/>
            <a:chExt cx="101324" cy="27517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324" cy="2751716"/>
            </a:xfrm>
            <a:custGeom>
              <a:avLst/>
              <a:gdLst/>
              <a:ahLst/>
              <a:cxnLst/>
              <a:rect r="r" b="b" t="t" l="l"/>
              <a:pathLst>
                <a:path h="2751716" w="101324">
                  <a:moveTo>
                    <a:pt x="0" y="0"/>
                  </a:moveTo>
                  <a:lnTo>
                    <a:pt x="101324" y="0"/>
                  </a:lnTo>
                  <a:lnTo>
                    <a:pt x="101324" y="2751716"/>
                  </a:lnTo>
                  <a:lnTo>
                    <a:pt x="0" y="2751716"/>
                  </a:lnTo>
                  <a:close/>
                </a:path>
              </a:pathLst>
            </a:custGeom>
            <a:solidFill>
              <a:srgbClr val="9B1118">
                <a:alpha val="69804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01324" cy="2789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9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8229214" y="5735240"/>
            <a:ext cx="2282968" cy="5755381"/>
          </a:xfrm>
          <a:custGeom>
            <a:avLst/>
            <a:gdLst/>
            <a:ahLst/>
            <a:cxnLst/>
            <a:rect r="r" b="b" t="t" l="l"/>
            <a:pathLst>
              <a:path h="5755381" w="2282968">
                <a:moveTo>
                  <a:pt x="0" y="0"/>
                </a:moveTo>
                <a:lnTo>
                  <a:pt x="2282968" y="0"/>
                </a:lnTo>
                <a:lnTo>
                  <a:pt x="2282968" y="5755381"/>
                </a:lnTo>
                <a:lnTo>
                  <a:pt x="0" y="5755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049238" y="7022830"/>
            <a:ext cx="2857182" cy="285718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62322" y="0"/>
                  </a:moveTo>
                  <a:lnTo>
                    <a:pt x="750478" y="0"/>
                  </a:lnTo>
                  <a:cubicBezTo>
                    <a:pt x="767007" y="0"/>
                    <a:pt x="782859" y="6566"/>
                    <a:pt x="794546" y="18254"/>
                  </a:cubicBezTo>
                  <a:cubicBezTo>
                    <a:pt x="806234" y="29941"/>
                    <a:pt x="812800" y="45793"/>
                    <a:pt x="812800" y="62322"/>
                  </a:cubicBezTo>
                  <a:lnTo>
                    <a:pt x="812800" y="750478"/>
                  </a:lnTo>
                  <a:cubicBezTo>
                    <a:pt x="812800" y="767007"/>
                    <a:pt x="806234" y="782859"/>
                    <a:pt x="794546" y="794546"/>
                  </a:cubicBezTo>
                  <a:cubicBezTo>
                    <a:pt x="782859" y="806234"/>
                    <a:pt x="767007" y="812800"/>
                    <a:pt x="750478" y="812800"/>
                  </a:cubicBezTo>
                  <a:lnTo>
                    <a:pt x="62322" y="812800"/>
                  </a:lnTo>
                  <a:cubicBezTo>
                    <a:pt x="45793" y="812800"/>
                    <a:pt x="29941" y="806234"/>
                    <a:pt x="18254" y="794546"/>
                  </a:cubicBezTo>
                  <a:cubicBezTo>
                    <a:pt x="6566" y="782859"/>
                    <a:pt x="0" y="767007"/>
                    <a:pt x="0" y="750478"/>
                  </a:cubicBezTo>
                  <a:lnTo>
                    <a:pt x="0" y="62322"/>
                  </a:lnTo>
                  <a:cubicBezTo>
                    <a:pt x="0" y="45793"/>
                    <a:pt x="6566" y="29941"/>
                    <a:pt x="18254" y="18254"/>
                  </a:cubicBezTo>
                  <a:cubicBezTo>
                    <a:pt x="29941" y="6566"/>
                    <a:pt x="45793" y="0"/>
                    <a:pt x="62322" y="0"/>
                  </a:cubicBezTo>
                  <a:close/>
                </a:path>
              </a:pathLst>
            </a:custGeom>
            <a:blipFill>
              <a:blip r:embed="rId3"/>
              <a:stretch>
                <a:fillRect l="-25107" t="0" r="-25107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4137641" y="7022830"/>
            <a:ext cx="2820515" cy="282051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63132" y="0"/>
                  </a:moveTo>
                  <a:lnTo>
                    <a:pt x="749668" y="0"/>
                  </a:lnTo>
                  <a:cubicBezTo>
                    <a:pt x="784535" y="0"/>
                    <a:pt x="812800" y="28265"/>
                    <a:pt x="812800" y="63132"/>
                  </a:cubicBezTo>
                  <a:lnTo>
                    <a:pt x="812800" y="749668"/>
                  </a:lnTo>
                  <a:cubicBezTo>
                    <a:pt x="812800" y="784535"/>
                    <a:pt x="784535" y="812800"/>
                    <a:pt x="749668" y="812800"/>
                  </a:cubicBezTo>
                  <a:lnTo>
                    <a:pt x="63132" y="812800"/>
                  </a:lnTo>
                  <a:cubicBezTo>
                    <a:pt x="28265" y="812800"/>
                    <a:pt x="0" y="784535"/>
                    <a:pt x="0" y="749668"/>
                  </a:cubicBezTo>
                  <a:lnTo>
                    <a:pt x="0" y="63132"/>
                  </a:lnTo>
                  <a:cubicBezTo>
                    <a:pt x="0" y="28265"/>
                    <a:pt x="28265" y="0"/>
                    <a:pt x="63132" y="0"/>
                  </a:cubicBezTo>
                  <a:close/>
                </a:path>
              </a:pathLst>
            </a:custGeom>
            <a:blipFill>
              <a:blip r:embed="rId4"/>
              <a:stretch>
                <a:fillRect l="-25183" t="0" r="-25183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049238" y="3950679"/>
            <a:ext cx="2857182" cy="285718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62322" y="0"/>
                  </a:moveTo>
                  <a:lnTo>
                    <a:pt x="750478" y="0"/>
                  </a:lnTo>
                  <a:cubicBezTo>
                    <a:pt x="767007" y="0"/>
                    <a:pt x="782859" y="6566"/>
                    <a:pt x="794546" y="18254"/>
                  </a:cubicBezTo>
                  <a:cubicBezTo>
                    <a:pt x="806234" y="29941"/>
                    <a:pt x="812800" y="45793"/>
                    <a:pt x="812800" y="62322"/>
                  </a:cubicBezTo>
                  <a:lnTo>
                    <a:pt x="812800" y="750478"/>
                  </a:lnTo>
                  <a:cubicBezTo>
                    <a:pt x="812800" y="767007"/>
                    <a:pt x="806234" y="782859"/>
                    <a:pt x="794546" y="794546"/>
                  </a:cubicBezTo>
                  <a:cubicBezTo>
                    <a:pt x="782859" y="806234"/>
                    <a:pt x="767007" y="812800"/>
                    <a:pt x="750478" y="812800"/>
                  </a:cubicBezTo>
                  <a:lnTo>
                    <a:pt x="62322" y="812800"/>
                  </a:lnTo>
                  <a:cubicBezTo>
                    <a:pt x="45793" y="812800"/>
                    <a:pt x="29941" y="806234"/>
                    <a:pt x="18254" y="794546"/>
                  </a:cubicBezTo>
                  <a:cubicBezTo>
                    <a:pt x="6566" y="782859"/>
                    <a:pt x="0" y="767007"/>
                    <a:pt x="0" y="750478"/>
                  </a:cubicBezTo>
                  <a:lnTo>
                    <a:pt x="0" y="62322"/>
                  </a:lnTo>
                  <a:cubicBezTo>
                    <a:pt x="0" y="45793"/>
                    <a:pt x="6566" y="29941"/>
                    <a:pt x="18254" y="18254"/>
                  </a:cubicBezTo>
                  <a:cubicBezTo>
                    <a:pt x="29941" y="6566"/>
                    <a:pt x="45793" y="0"/>
                    <a:pt x="62322" y="0"/>
                  </a:cubicBezTo>
                  <a:close/>
                </a:path>
              </a:pathLst>
            </a:custGeom>
            <a:blipFill>
              <a:blip r:embed="rId5"/>
              <a:stretch>
                <a:fillRect l="-25117" t="0" r="-25117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4137641" y="3950679"/>
            <a:ext cx="2857182" cy="285718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62322" y="0"/>
                  </a:moveTo>
                  <a:lnTo>
                    <a:pt x="750478" y="0"/>
                  </a:lnTo>
                  <a:cubicBezTo>
                    <a:pt x="767007" y="0"/>
                    <a:pt x="782859" y="6566"/>
                    <a:pt x="794546" y="18254"/>
                  </a:cubicBezTo>
                  <a:cubicBezTo>
                    <a:pt x="806234" y="29941"/>
                    <a:pt x="812800" y="45793"/>
                    <a:pt x="812800" y="62322"/>
                  </a:cubicBezTo>
                  <a:lnTo>
                    <a:pt x="812800" y="750478"/>
                  </a:lnTo>
                  <a:cubicBezTo>
                    <a:pt x="812800" y="767007"/>
                    <a:pt x="806234" y="782859"/>
                    <a:pt x="794546" y="794546"/>
                  </a:cubicBezTo>
                  <a:cubicBezTo>
                    <a:pt x="782859" y="806234"/>
                    <a:pt x="767007" y="812800"/>
                    <a:pt x="750478" y="812800"/>
                  </a:cubicBezTo>
                  <a:lnTo>
                    <a:pt x="62322" y="812800"/>
                  </a:lnTo>
                  <a:cubicBezTo>
                    <a:pt x="45793" y="812800"/>
                    <a:pt x="29941" y="806234"/>
                    <a:pt x="18254" y="794546"/>
                  </a:cubicBezTo>
                  <a:cubicBezTo>
                    <a:pt x="6566" y="782859"/>
                    <a:pt x="0" y="767007"/>
                    <a:pt x="0" y="750478"/>
                  </a:cubicBezTo>
                  <a:lnTo>
                    <a:pt x="0" y="62322"/>
                  </a:lnTo>
                  <a:cubicBezTo>
                    <a:pt x="0" y="45793"/>
                    <a:pt x="6566" y="29941"/>
                    <a:pt x="18254" y="18254"/>
                  </a:cubicBezTo>
                  <a:cubicBezTo>
                    <a:pt x="29941" y="6566"/>
                    <a:pt x="45793" y="0"/>
                    <a:pt x="62322" y="0"/>
                  </a:cubicBezTo>
                  <a:close/>
                </a:path>
              </a:pathLst>
            </a:custGeom>
            <a:blipFill>
              <a:blip r:embed="rId6"/>
              <a:stretch>
                <a:fillRect l="-8612" t="0" r="-41602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3456869" y="7834884"/>
            <a:ext cx="1767458" cy="1767458"/>
            <a:chOff x="0" y="0"/>
            <a:chExt cx="2356610" cy="235661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356610" cy="2356610"/>
            </a:xfrm>
            <a:custGeom>
              <a:avLst/>
              <a:gdLst/>
              <a:ahLst/>
              <a:cxnLst/>
              <a:rect r="r" b="b" t="t" l="l"/>
              <a:pathLst>
                <a:path h="2356610" w="2356610">
                  <a:moveTo>
                    <a:pt x="0" y="0"/>
                  </a:moveTo>
                  <a:lnTo>
                    <a:pt x="2356610" y="0"/>
                  </a:lnTo>
                  <a:lnTo>
                    <a:pt x="2356610" y="2356610"/>
                  </a:lnTo>
                  <a:lnTo>
                    <a:pt x="0" y="2356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-1836571">
            <a:off x="16009999" y="-1334260"/>
            <a:ext cx="3219042" cy="5514419"/>
          </a:xfrm>
          <a:custGeom>
            <a:avLst/>
            <a:gdLst/>
            <a:ahLst/>
            <a:cxnLst/>
            <a:rect r="r" b="b" t="t" l="l"/>
            <a:pathLst>
              <a:path h="5514419" w="3219042">
                <a:moveTo>
                  <a:pt x="0" y="0"/>
                </a:moveTo>
                <a:lnTo>
                  <a:pt x="3219042" y="0"/>
                </a:lnTo>
                <a:lnTo>
                  <a:pt x="3219042" y="5514419"/>
                </a:lnTo>
                <a:lnTo>
                  <a:pt x="0" y="55144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52512" y="649991"/>
            <a:ext cx="6776172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9B1118"/>
                </a:solidFill>
                <a:latin typeface="Canva Sans Bold"/>
              </a:rPr>
              <a:t>Submit your abstract for ISRA 2024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894483" y="613324"/>
            <a:ext cx="6255096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9B1118"/>
                </a:solidFill>
                <a:latin typeface="Canva Sans Bold"/>
              </a:rPr>
              <a:t>ISRA 2024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9B1118"/>
                </a:solidFill>
                <a:latin typeface="Canva Sans Bold"/>
              </a:rPr>
              <a:t>Venue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5701" y="2670576"/>
            <a:ext cx="7472660" cy="633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2"/>
              </a:lnSpc>
              <a:spcBef>
                <a:spcPct val="0"/>
              </a:spcBef>
            </a:pPr>
            <a:r>
              <a:rPr lang="en-US" sz="3544" u="sng">
                <a:solidFill>
                  <a:srgbClr val="9B1118"/>
                </a:solidFill>
                <a:latin typeface="Poppins"/>
              </a:rPr>
              <a:t>Konventum in Elsinore - Denmark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92421" y="3520141"/>
            <a:ext cx="5896355" cy="88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200">
                <a:solidFill>
                  <a:srgbClr val="FFFFFF"/>
                </a:solidFill>
                <a:latin typeface="Arimo Bold"/>
              </a:rPr>
              <a:t>THE ABSTRACT SUBMISSION </a:t>
            </a:r>
          </a:p>
          <a:p>
            <a:pPr algn="ctr">
              <a:lnSpc>
                <a:spcPts val="3360"/>
              </a:lnSpc>
            </a:pPr>
            <a:r>
              <a:rPr lang="en-US" sz="3200">
                <a:solidFill>
                  <a:srgbClr val="FFFFFF"/>
                </a:solidFill>
                <a:latin typeface="Arimo Bold"/>
              </a:rPr>
              <a:t>IS OPEN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104604" y="5035235"/>
            <a:ext cx="4471988" cy="91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2587">
                <a:solidFill>
                  <a:srgbClr val="FFFFFF"/>
                </a:solidFill>
                <a:latin typeface="Poppins"/>
              </a:rPr>
              <a:t>Go submit you abstarct on </a:t>
            </a:r>
          </a:p>
          <a:p>
            <a:pPr algn="ctr">
              <a:lnSpc>
                <a:spcPts val="3622"/>
              </a:lnSpc>
              <a:spcBef>
                <a:spcPct val="0"/>
              </a:spcBef>
            </a:pPr>
            <a:r>
              <a:rPr lang="en-US" sz="2587" u="sng">
                <a:solidFill>
                  <a:srgbClr val="FFFFFF"/>
                </a:solidFill>
                <a:latin typeface="Poppins"/>
              </a:rPr>
              <a:t>isra2024.org/abstracts/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04530" y="6585557"/>
            <a:ext cx="3272135" cy="844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43"/>
              </a:lnSpc>
            </a:pPr>
            <a:r>
              <a:rPr lang="en-US" sz="2388">
                <a:solidFill>
                  <a:srgbClr val="FFFFFF"/>
                </a:solidFill>
                <a:latin typeface="Poppins Bold"/>
              </a:rPr>
              <a:t>Submission deadline</a:t>
            </a:r>
          </a:p>
          <a:p>
            <a:pPr algn="ctr">
              <a:lnSpc>
                <a:spcPts val="3343"/>
              </a:lnSpc>
              <a:spcBef>
                <a:spcPct val="0"/>
              </a:spcBef>
            </a:pPr>
            <a:r>
              <a:rPr lang="en-US" sz="2388">
                <a:solidFill>
                  <a:srgbClr val="FFFFFF"/>
                </a:solidFill>
                <a:latin typeface="Poppins Bold"/>
              </a:rPr>
              <a:t>25 September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172" t="-3629" r="-115822" b="-3879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7325370" y="498981"/>
            <a:ext cx="8734128" cy="9676701"/>
            <a:chOff x="0" y="0"/>
            <a:chExt cx="829783" cy="9193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29783" cy="919332"/>
            </a:xfrm>
            <a:custGeom>
              <a:avLst/>
              <a:gdLst/>
              <a:ahLst/>
              <a:cxnLst/>
              <a:rect r="r" b="b" t="t" l="l"/>
              <a:pathLst>
                <a:path h="919332" w="829783">
                  <a:moveTo>
                    <a:pt x="73571" y="0"/>
                  </a:moveTo>
                  <a:lnTo>
                    <a:pt x="756212" y="0"/>
                  </a:lnTo>
                  <a:cubicBezTo>
                    <a:pt x="796845" y="0"/>
                    <a:pt x="829783" y="32939"/>
                    <a:pt x="829783" y="73571"/>
                  </a:cubicBezTo>
                  <a:lnTo>
                    <a:pt x="829783" y="845761"/>
                  </a:lnTo>
                  <a:cubicBezTo>
                    <a:pt x="829783" y="865274"/>
                    <a:pt x="822032" y="883987"/>
                    <a:pt x="808235" y="897784"/>
                  </a:cubicBezTo>
                  <a:cubicBezTo>
                    <a:pt x="794438" y="911581"/>
                    <a:pt x="775725" y="919332"/>
                    <a:pt x="756212" y="919332"/>
                  </a:cubicBezTo>
                  <a:lnTo>
                    <a:pt x="73571" y="919332"/>
                  </a:lnTo>
                  <a:cubicBezTo>
                    <a:pt x="32939" y="919332"/>
                    <a:pt x="0" y="886393"/>
                    <a:pt x="0" y="845761"/>
                  </a:cubicBezTo>
                  <a:lnTo>
                    <a:pt x="0" y="73571"/>
                  </a:lnTo>
                  <a:cubicBezTo>
                    <a:pt x="0" y="32939"/>
                    <a:pt x="32939" y="0"/>
                    <a:pt x="73571" y="0"/>
                  </a:cubicBezTo>
                  <a:close/>
                </a:path>
              </a:pathLst>
            </a:custGeom>
            <a:solidFill>
              <a:srgbClr val="9B1118">
                <a:alpha val="89804"/>
              </a:srgbClr>
            </a:solidFill>
            <a:ln w="57150" cap="rnd">
              <a:solidFill>
                <a:srgbClr val="9B1118">
                  <a:alpha val="89804"/>
                </a:srgbClr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29783" cy="957432"/>
            </a:xfrm>
            <a:prstGeom prst="rect">
              <a:avLst/>
            </a:prstGeom>
          </p:spPr>
          <p:txBody>
            <a:bodyPr anchor="ctr" rtlCol="false" tIns="49417" lIns="49417" bIns="49417" rIns="49417"/>
            <a:lstStyle/>
            <a:p>
              <a:pPr algn="ctr">
                <a:lnSpc>
                  <a:spcPts val="155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850985" y="2611235"/>
            <a:ext cx="3187682" cy="318768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5860" y="0"/>
                  </a:moveTo>
                  <a:lnTo>
                    <a:pt x="756940" y="0"/>
                  </a:lnTo>
                  <a:cubicBezTo>
                    <a:pt x="787791" y="0"/>
                    <a:pt x="812800" y="25009"/>
                    <a:pt x="812800" y="55860"/>
                  </a:cubicBezTo>
                  <a:lnTo>
                    <a:pt x="812800" y="756940"/>
                  </a:lnTo>
                  <a:cubicBezTo>
                    <a:pt x="812800" y="787791"/>
                    <a:pt x="787791" y="812800"/>
                    <a:pt x="756940" y="812800"/>
                  </a:cubicBezTo>
                  <a:lnTo>
                    <a:pt x="55860" y="812800"/>
                  </a:lnTo>
                  <a:cubicBezTo>
                    <a:pt x="25009" y="812800"/>
                    <a:pt x="0" y="787791"/>
                    <a:pt x="0" y="756940"/>
                  </a:cubicBezTo>
                  <a:lnTo>
                    <a:pt x="0" y="55860"/>
                  </a:lnTo>
                  <a:cubicBezTo>
                    <a:pt x="0" y="25009"/>
                    <a:pt x="25009" y="0"/>
                    <a:pt x="5586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521" r="0" b="-252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349164" y="2611235"/>
            <a:ext cx="3187682" cy="318768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5860" y="0"/>
                  </a:moveTo>
                  <a:lnTo>
                    <a:pt x="756940" y="0"/>
                  </a:lnTo>
                  <a:cubicBezTo>
                    <a:pt x="787791" y="0"/>
                    <a:pt x="812800" y="25009"/>
                    <a:pt x="812800" y="55860"/>
                  </a:cubicBezTo>
                  <a:lnTo>
                    <a:pt x="812800" y="756940"/>
                  </a:lnTo>
                  <a:cubicBezTo>
                    <a:pt x="812800" y="787791"/>
                    <a:pt x="787791" y="812800"/>
                    <a:pt x="756940" y="812800"/>
                  </a:cubicBezTo>
                  <a:lnTo>
                    <a:pt x="55860" y="812800"/>
                  </a:lnTo>
                  <a:cubicBezTo>
                    <a:pt x="25009" y="812800"/>
                    <a:pt x="0" y="787791"/>
                    <a:pt x="0" y="756940"/>
                  </a:cubicBezTo>
                  <a:lnTo>
                    <a:pt x="0" y="55860"/>
                  </a:lnTo>
                  <a:cubicBezTo>
                    <a:pt x="0" y="25009"/>
                    <a:pt x="25009" y="0"/>
                    <a:pt x="5586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952567" y="6027517"/>
            <a:ext cx="3086100" cy="2669286"/>
            <a:chOff x="0" y="0"/>
            <a:chExt cx="812800" cy="70302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03022"/>
            </a:xfrm>
            <a:custGeom>
              <a:avLst/>
              <a:gdLst/>
              <a:ahLst/>
              <a:cxnLst/>
              <a:rect r="r" b="b" t="t" l="l"/>
              <a:pathLst>
                <a:path h="703022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575081"/>
                  </a:lnTo>
                  <a:cubicBezTo>
                    <a:pt x="812800" y="609013"/>
                    <a:pt x="799321" y="641555"/>
                    <a:pt x="775327" y="665549"/>
                  </a:cubicBezTo>
                  <a:cubicBezTo>
                    <a:pt x="751333" y="689543"/>
                    <a:pt x="718791" y="703022"/>
                    <a:pt x="684859" y="703022"/>
                  </a:cubicBezTo>
                  <a:lnTo>
                    <a:pt x="127941" y="703022"/>
                  </a:lnTo>
                  <a:cubicBezTo>
                    <a:pt x="94009" y="703022"/>
                    <a:pt x="61467" y="689543"/>
                    <a:pt x="37473" y="665549"/>
                  </a:cubicBezTo>
                  <a:cubicBezTo>
                    <a:pt x="13479" y="641555"/>
                    <a:pt x="0" y="609013"/>
                    <a:pt x="0" y="575081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EFCF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812800" cy="7696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  <a:r>
                <a:rPr lang="en-US" sz="2250">
                  <a:solidFill>
                    <a:srgbClr val="9B1118"/>
                  </a:solidFill>
                  <a:latin typeface="Poppins Bold"/>
                </a:rPr>
                <a:t>Associate Professor Thomas Jepps</a:t>
              </a:r>
            </a:p>
            <a:p>
              <a:pPr algn="ctr">
                <a:lnSpc>
                  <a:spcPts val="3150"/>
                </a:lnSpc>
              </a:pPr>
              <a:r>
                <a:rPr lang="en-US" sz="2250">
                  <a:solidFill>
                    <a:srgbClr val="9B1118"/>
                  </a:solidFill>
                  <a:latin typeface="Poppins"/>
                </a:rPr>
                <a:t>ISRA 2024</a:t>
              </a:r>
            </a:p>
            <a:p>
              <a:pPr algn="ctr">
                <a:lnSpc>
                  <a:spcPts val="3150"/>
                </a:lnSpc>
              </a:pPr>
              <a:r>
                <a:rPr lang="en-US" sz="2250">
                  <a:solidFill>
                    <a:srgbClr val="9B1118"/>
                  </a:solidFill>
                  <a:latin typeface="Poppins"/>
                </a:rPr>
                <a:t>President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450746" y="6027517"/>
            <a:ext cx="3086100" cy="2669286"/>
            <a:chOff x="0" y="0"/>
            <a:chExt cx="812800" cy="70302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703022"/>
            </a:xfrm>
            <a:custGeom>
              <a:avLst/>
              <a:gdLst/>
              <a:ahLst/>
              <a:cxnLst/>
              <a:rect r="r" b="b" t="t" l="l"/>
              <a:pathLst>
                <a:path h="703022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575081"/>
                  </a:lnTo>
                  <a:cubicBezTo>
                    <a:pt x="812800" y="609013"/>
                    <a:pt x="799321" y="641555"/>
                    <a:pt x="775327" y="665549"/>
                  </a:cubicBezTo>
                  <a:cubicBezTo>
                    <a:pt x="751333" y="689543"/>
                    <a:pt x="718791" y="703022"/>
                    <a:pt x="684859" y="703022"/>
                  </a:cubicBezTo>
                  <a:lnTo>
                    <a:pt x="127941" y="703022"/>
                  </a:lnTo>
                  <a:cubicBezTo>
                    <a:pt x="94009" y="703022"/>
                    <a:pt x="61467" y="689543"/>
                    <a:pt x="37473" y="665549"/>
                  </a:cubicBezTo>
                  <a:cubicBezTo>
                    <a:pt x="13479" y="641555"/>
                    <a:pt x="0" y="609013"/>
                    <a:pt x="0" y="575081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EFCF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741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90"/>
                </a:lnSpc>
              </a:pPr>
            </a:p>
            <a:p>
              <a:pPr algn="ctr">
                <a:lnSpc>
                  <a:spcPts val="3150"/>
                </a:lnSpc>
              </a:pPr>
              <a:r>
                <a:rPr lang="en-US" sz="2250">
                  <a:solidFill>
                    <a:srgbClr val="9B1118"/>
                  </a:solidFill>
                  <a:latin typeface="Poppins Bold"/>
                </a:rPr>
                <a:t>Professor</a:t>
              </a:r>
            </a:p>
            <a:p>
              <a:pPr algn="ctr">
                <a:lnSpc>
                  <a:spcPts val="3150"/>
                </a:lnSpc>
              </a:pPr>
              <a:r>
                <a:rPr lang="en-US" sz="2250">
                  <a:solidFill>
                    <a:srgbClr val="9B1118"/>
                  </a:solidFill>
                  <a:latin typeface="Poppins Bold"/>
                </a:rPr>
                <a:t>Christian Aalkjær</a:t>
              </a:r>
            </a:p>
            <a:p>
              <a:pPr algn="ctr">
                <a:lnSpc>
                  <a:spcPts val="3150"/>
                </a:lnSpc>
              </a:pPr>
              <a:r>
                <a:rPr lang="en-US" sz="2250">
                  <a:solidFill>
                    <a:srgbClr val="9B1118"/>
                  </a:solidFill>
                  <a:latin typeface="Poppins"/>
                </a:rPr>
                <a:t>ISRA 2024</a:t>
              </a:r>
            </a:p>
            <a:p>
              <a:pPr algn="ctr">
                <a:lnSpc>
                  <a:spcPts val="3150"/>
                </a:lnSpc>
              </a:pPr>
              <a:r>
                <a:rPr lang="en-US" sz="2250">
                  <a:solidFill>
                    <a:srgbClr val="9B1118"/>
                  </a:solidFill>
                  <a:latin typeface="Poppins"/>
                </a:rPr>
                <a:t>Vice President</a:t>
              </a:r>
            </a:p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093628" y="1357109"/>
            <a:ext cx="9197610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Canva Sans Bold"/>
              </a:rPr>
              <a:t>Local Organizing Committee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49093" y="9020374"/>
            <a:ext cx="10086681" cy="40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1"/>
              </a:lnSpc>
              <a:spcBef>
                <a:spcPct val="0"/>
              </a:spcBef>
            </a:pPr>
            <a:r>
              <a:rPr lang="en-US" sz="2265">
                <a:solidFill>
                  <a:srgbClr val="FFFFFF"/>
                </a:solidFill>
                <a:latin typeface="Poppins"/>
              </a:rPr>
              <a:t>For more information go to </a:t>
            </a:r>
            <a:r>
              <a:rPr lang="en-US" sz="2265" u="sng">
                <a:solidFill>
                  <a:srgbClr val="FFFFFF"/>
                </a:solidFill>
                <a:latin typeface="Poppins Bold"/>
              </a:rPr>
              <a:t>www.isra2024.org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DAGBjV-lysE</dc:identifier>
  <dcterms:modified xsi:type="dcterms:W3CDTF">2011-08-01T06:04:30Z</dcterms:modified>
  <cp:revision>1</cp:revision>
  <dc:title>Copy of Save the date slides</dc:title>
</cp:coreProperties>
</file>